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C83F51-0EE5-4222-A31F-E7F3346C039B}" type="doc">
      <dgm:prSet loTypeId="urn:microsoft.com/office/officeart/2008/layout/AlternatingHexagons" loCatId="list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88FD406-218E-4EE9-AE2B-F0873CE74CFC}">
      <dgm:prSet phldrT="[Text]"/>
      <dgm:spPr/>
      <dgm:t>
        <a:bodyPr/>
        <a:lstStyle/>
        <a:p>
          <a:r>
            <a:rPr lang="en-IN" dirty="0"/>
            <a:t>Insect resistance</a:t>
          </a:r>
        </a:p>
      </dgm:t>
    </dgm:pt>
    <dgm:pt modelId="{3AE083C5-D529-4FB8-9290-D9402057530B}" type="parTrans" cxnId="{30BA2880-2557-478E-99DA-27F2896F4734}">
      <dgm:prSet/>
      <dgm:spPr/>
      <dgm:t>
        <a:bodyPr/>
        <a:lstStyle/>
        <a:p>
          <a:endParaRPr lang="en-IN"/>
        </a:p>
      </dgm:t>
    </dgm:pt>
    <dgm:pt modelId="{93ACE9B8-715C-4455-82DC-C5CAC73C9139}" type="sibTrans" cxnId="{30BA2880-2557-478E-99DA-27F2896F4734}">
      <dgm:prSet/>
      <dgm:spPr/>
      <dgm:t>
        <a:bodyPr/>
        <a:lstStyle/>
        <a:p>
          <a:endParaRPr lang="en-IN"/>
        </a:p>
      </dgm:t>
    </dgm:pt>
    <dgm:pt modelId="{0FE48F13-1CC8-464C-8877-8D2A4EAE93C8}">
      <dgm:prSet phldrT="[Text]"/>
      <dgm:spPr/>
      <dgm:t>
        <a:bodyPr/>
        <a:lstStyle/>
        <a:p>
          <a:endParaRPr lang="en-IN" dirty="0"/>
        </a:p>
      </dgm:t>
    </dgm:pt>
    <dgm:pt modelId="{9007B04B-E447-4050-A671-B6FB3F50A83F}" type="parTrans" cxnId="{3EF5D83C-CC94-4A98-A1FD-5249898F3362}">
      <dgm:prSet/>
      <dgm:spPr/>
      <dgm:t>
        <a:bodyPr/>
        <a:lstStyle/>
        <a:p>
          <a:endParaRPr lang="en-IN"/>
        </a:p>
      </dgm:t>
    </dgm:pt>
    <dgm:pt modelId="{9C2891E1-988B-4213-9F00-3458B5F76369}" type="sibTrans" cxnId="{3EF5D83C-CC94-4A98-A1FD-5249898F3362}">
      <dgm:prSet/>
      <dgm:spPr/>
      <dgm:t>
        <a:bodyPr/>
        <a:lstStyle/>
        <a:p>
          <a:endParaRPr lang="en-IN"/>
        </a:p>
      </dgm:t>
    </dgm:pt>
    <dgm:pt modelId="{3B55437B-4231-4853-A434-F7BB994AF21D}">
      <dgm:prSet phldrT="[Text]"/>
      <dgm:spPr/>
      <dgm:t>
        <a:bodyPr/>
        <a:lstStyle/>
        <a:p>
          <a:r>
            <a:rPr lang="en-IN" dirty="0"/>
            <a:t>Disease resistant</a:t>
          </a:r>
        </a:p>
      </dgm:t>
    </dgm:pt>
    <dgm:pt modelId="{8993B733-6FA2-4A00-8BCC-79FB7F52F022}" type="parTrans" cxnId="{3FD7931C-4704-479B-814B-5BC983D36E4D}">
      <dgm:prSet/>
      <dgm:spPr/>
      <dgm:t>
        <a:bodyPr/>
        <a:lstStyle/>
        <a:p>
          <a:endParaRPr lang="en-IN"/>
        </a:p>
      </dgm:t>
    </dgm:pt>
    <dgm:pt modelId="{3C4FCD89-B72C-47EA-A1EC-B37ABCD17B2B}" type="sibTrans" cxnId="{3FD7931C-4704-479B-814B-5BC983D36E4D}">
      <dgm:prSet/>
      <dgm:spPr/>
      <dgm:t>
        <a:bodyPr/>
        <a:lstStyle/>
        <a:p>
          <a:endParaRPr lang="en-IN"/>
        </a:p>
      </dgm:t>
    </dgm:pt>
    <dgm:pt modelId="{D142A345-FCC9-4804-8ECE-DF142B97052F}">
      <dgm:prSet phldrT="[Text]"/>
      <dgm:spPr/>
      <dgm:t>
        <a:bodyPr/>
        <a:lstStyle/>
        <a:p>
          <a:endParaRPr lang="en-IN" dirty="0"/>
        </a:p>
      </dgm:t>
    </dgm:pt>
    <dgm:pt modelId="{B87194BC-3EAC-4BFA-8FD7-FCC945D7D95F}" type="parTrans" cxnId="{60DE8C46-1E2D-4781-9FDB-F34ECD1DEE07}">
      <dgm:prSet/>
      <dgm:spPr/>
      <dgm:t>
        <a:bodyPr/>
        <a:lstStyle/>
        <a:p>
          <a:endParaRPr lang="en-IN"/>
        </a:p>
      </dgm:t>
    </dgm:pt>
    <dgm:pt modelId="{6EEEF7A4-31BA-4838-A03D-8C0FB20F4E76}" type="sibTrans" cxnId="{60DE8C46-1E2D-4781-9FDB-F34ECD1DEE07}">
      <dgm:prSet/>
      <dgm:spPr/>
      <dgm:t>
        <a:bodyPr/>
        <a:lstStyle/>
        <a:p>
          <a:endParaRPr lang="en-IN"/>
        </a:p>
      </dgm:t>
    </dgm:pt>
    <dgm:pt modelId="{B50D5A7F-8EC8-489D-AF16-C1388C6CAAC8}">
      <dgm:prSet phldrT="[Text]"/>
      <dgm:spPr/>
      <dgm:t>
        <a:bodyPr/>
        <a:lstStyle/>
        <a:p>
          <a:r>
            <a:rPr lang="en-IN" dirty="0"/>
            <a:t>More yield</a:t>
          </a:r>
        </a:p>
      </dgm:t>
    </dgm:pt>
    <dgm:pt modelId="{96D972C9-14E8-45CB-87B1-6B1E77CA98FD}" type="parTrans" cxnId="{3BB9ED43-C2F8-4A7B-A9F9-3FC80B3DA213}">
      <dgm:prSet/>
      <dgm:spPr/>
      <dgm:t>
        <a:bodyPr/>
        <a:lstStyle/>
        <a:p>
          <a:endParaRPr lang="en-IN"/>
        </a:p>
      </dgm:t>
    </dgm:pt>
    <dgm:pt modelId="{22949865-B8D6-4E47-B7CE-9727B5A94635}" type="sibTrans" cxnId="{3BB9ED43-C2F8-4A7B-A9F9-3FC80B3DA213}">
      <dgm:prSet/>
      <dgm:spPr/>
      <dgm:t>
        <a:bodyPr/>
        <a:lstStyle/>
        <a:p>
          <a:endParaRPr lang="en-IN"/>
        </a:p>
      </dgm:t>
    </dgm:pt>
    <dgm:pt modelId="{35841C47-65C2-4EBC-BDF3-CE91F16ECD23}">
      <dgm:prSet phldrT="[Text]"/>
      <dgm:spPr/>
      <dgm:t>
        <a:bodyPr/>
        <a:lstStyle/>
        <a:p>
          <a:r>
            <a:rPr lang="en-IN" dirty="0" err="1">
              <a:solidFill>
                <a:schemeClr val="bg1"/>
              </a:solidFill>
            </a:rPr>
            <a:t>aaa</a:t>
          </a:r>
          <a:endParaRPr lang="en-IN" dirty="0">
            <a:solidFill>
              <a:schemeClr val="bg1"/>
            </a:solidFill>
          </a:endParaRPr>
        </a:p>
      </dgm:t>
    </dgm:pt>
    <dgm:pt modelId="{0D19ACEC-44C6-4DDC-A80B-83A92AFCC4D6}" type="parTrans" cxnId="{B166F48E-7B8C-49E6-9618-F2EA1BC69AC5}">
      <dgm:prSet/>
      <dgm:spPr/>
      <dgm:t>
        <a:bodyPr/>
        <a:lstStyle/>
        <a:p>
          <a:endParaRPr lang="en-IN"/>
        </a:p>
      </dgm:t>
    </dgm:pt>
    <dgm:pt modelId="{548041F5-2B92-47B2-A16D-EDDB21A1DA6C}" type="sibTrans" cxnId="{B166F48E-7B8C-49E6-9618-F2EA1BC69AC5}">
      <dgm:prSet/>
      <dgm:spPr/>
      <dgm:t>
        <a:bodyPr/>
        <a:lstStyle/>
        <a:p>
          <a:endParaRPr lang="en-IN"/>
        </a:p>
      </dgm:t>
    </dgm:pt>
    <dgm:pt modelId="{8B7CCB85-01F4-4685-A22F-7CCC30CD8D0D}" type="pres">
      <dgm:prSet presAssocID="{E6C83F51-0EE5-4222-A31F-E7F3346C039B}" presName="Name0" presStyleCnt="0">
        <dgm:presLayoutVars>
          <dgm:chMax/>
          <dgm:chPref/>
          <dgm:dir/>
          <dgm:animLvl val="lvl"/>
        </dgm:presLayoutVars>
      </dgm:prSet>
      <dgm:spPr/>
    </dgm:pt>
    <dgm:pt modelId="{9B1FB47B-AC94-48F5-B5EE-9405A55CF580}" type="pres">
      <dgm:prSet presAssocID="{188FD406-218E-4EE9-AE2B-F0873CE74CFC}" presName="composite" presStyleCnt="0"/>
      <dgm:spPr/>
    </dgm:pt>
    <dgm:pt modelId="{8FCBCC90-90D1-473E-97B1-71039A4AD84A}" type="pres">
      <dgm:prSet presAssocID="{188FD406-218E-4EE9-AE2B-F0873CE74CF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7041A4E1-65A8-4327-810B-CB419A71B67C}" type="pres">
      <dgm:prSet presAssocID="{188FD406-218E-4EE9-AE2B-F0873CE74CF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A9AA3A3-F2C2-4F94-A6BC-EC8AE27EE278}" type="pres">
      <dgm:prSet presAssocID="{188FD406-218E-4EE9-AE2B-F0873CE74CFC}" presName="BalanceSpacing" presStyleCnt="0"/>
      <dgm:spPr/>
    </dgm:pt>
    <dgm:pt modelId="{09DFDB48-451B-42DB-A678-CA12AEDD66BA}" type="pres">
      <dgm:prSet presAssocID="{188FD406-218E-4EE9-AE2B-F0873CE74CFC}" presName="BalanceSpacing1" presStyleCnt="0"/>
      <dgm:spPr/>
    </dgm:pt>
    <dgm:pt modelId="{4D244C67-0E53-47B7-878B-AF2DD49D190B}" type="pres">
      <dgm:prSet presAssocID="{93ACE9B8-715C-4455-82DC-C5CAC73C9139}" presName="Accent1Text" presStyleLbl="node1" presStyleIdx="1" presStyleCnt="6"/>
      <dgm:spPr/>
    </dgm:pt>
    <dgm:pt modelId="{91B09067-218F-4E7B-ABB1-CF4694B8106A}" type="pres">
      <dgm:prSet presAssocID="{93ACE9B8-715C-4455-82DC-C5CAC73C9139}" presName="spaceBetweenRectangles" presStyleCnt="0"/>
      <dgm:spPr/>
    </dgm:pt>
    <dgm:pt modelId="{CA09F758-568E-41C6-894E-FA411E81721E}" type="pres">
      <dgm:prSet presAssocID="{3B55437B-4231-4853-A434-F7BB994AF21D}" presName="composite" presStyleCnt="0"/>
      <dgm:spPr/>
    </dgm:pt>
    <dgm:pt modelId="{C6902F85-31BD-417D-9B2C-F0625FD2CDC1}" type="pres">
      <dgm:prSet presAssocID="{3B55437B-4231-4853-A434-F7BB994AF21D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2E1BCC0C-EFD0-466B-BA06-D0BA6996BCCA}" type="pres">
      <dgm:prSet presAssocID="{3B55437B-4231-4853-A434-F7BB994AF21D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FDD1006-E809-471E-A854-169A8BF8F7F2}" type="pres">
      <dgm:prSet presAssocID="{3B55437B-4231-4853-A434-F7BB994AF21D}" presName="BalanceSpacing" presStyleCnt="0"/>
      <dgm:spPr/>
    </dgm:pt>
    <dgm:pt modelId="{188E81A6-93E0-4139-B20A-718B83561913}" type="pres">
      <dgm:prSet presAssocID="{3B55437B-4231-4853-A434-F7BB994AF21D}" presName="BalanceSpacing1" presStyleCnt="0"/>
      <dgm:spPr/>
    </dgm:pt>
    <dgm:pt modelId="{B4661874-E257-4EC4-A7B3-597A76A35DAF}" type="pres">
      <dgm:prSet presAssocID="{3C4FCD89-B72C-47EA-A1EC-B37ABCD17B2B}" presName="Accent1Text" presStyleLbl="node1" presStyleIdx="3" presStyleCnt="6"/>
      <dgm:spPr/>
    </dgm:pt>
    <dgm:pt modelId="{D2977BE9-A857-4FB4-8DEC-6C84C2938559}" type="pres">
      <dgm:prSet presAssocID="{3C4FCD89-B72C-47EA-A1EC-B37ABCD17B2B}" presName="spaceBetweenRectangles" presStyleCnt="0"/>
      <dgm:spPr/>
    </dgm:pt>
    <dgm:pt modelId="{8AE24820-FFF3-4E07-B8CA-258BA5F8B49C}" type="pres">
      <dgm:prSet presAssocID="{B50D5A7F-8EC8-489D-AF16-C1388C6CAAC8}" presName="composite" presStyleCnt="0"/>
      <dgm:spPr/>
    </dgm:pt>
    <dgm:pt modelId="{06303A86-EF4E-4800-86FF-D4047AF3F92E}" type="pres">
      <dgm:prSet presAssocID="{B50D5A7F-8EC8-489D-AF16-C1388C6CAAC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B31DFFC-4B70-4CE6-B7DA-F52BEB71DA2D}" type="pres">
      <dgm:prSet presAssocID="{B50D5A7F-8EC8-489D-AF16-C1388C6CAAC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E232727-FBFF-4A46-96C9-655A6AADDBF6}" type="pres">
      <dgm:prSet presAssocID="{B50D5A7F-8EC8-489D-AF16-C1388C6CAAC8}" presName="BalanceSpacing" presStyleCnt="0"/>
      <dgm:spPr/>
    </dgm:pt>
    <dgm:pt modelId="{6C2DD31B-2B1F-465C-9FEE-A1F1D6121CAF}" type="pres">
      <dgm:prSet presAssocID="{B50D5A7F-8EC8-489D-AF16-C1388C6CAAC8}" presName="BalanceSpacing1" presStyleCnt="0"/>
      <dgm:spPr/>
    </dgm:pt>
    <dgm:pt modelId="{600B7172-8BCE-4AC1-8378-00C6B546B1F4}" type="pres">
      <dgm:prSet presAssocID="{22949865-B8D6-4E47-B7CE-9727B5A94635}" presName="Accent1Text" presStyleLbl="node1" presStyleIdx="5" presStyleCnt="6"/>
      <dgm:spPr/>
    </dgm:pt>
  </dgm:ptLst>
  <dgm:cxnLst>
    <dgm:cxn modelId="{3FD7931C-4704-479B-814B-5BC983D36E4D}" srcId="{E6C83F51-0EE5-4222-A31F-E7F3346C039B}" destId="{3B55437B-4231-4853-A434-F7BB994AF21D}" srcOrd="1" destOrd="0" parTransId="{8993B733-6FA2-4A00-8BCC-79FB7F52F022}" sibTransId="{3C4FCD89-B72C-47EA-A1EC-B37ABCD17B2B}"/>
    <dgm:cxn modelId="{E7F8F42A-9625-4158-893C-0EA529B135C0}" type="presOf" srcId="{93ACE9B8-715C-4455-82DC-C5CAC73C9139}" destId="{4D244C67-0E53-47B7-878B-AF2DD49D190B}" srcOrd="0" destOrd="0" presId="urn:microsoft.com/office/officeart/2008/layout/AlternatingHexagons"/>
    <dgm:cxn modelId="{4FE3C735-5EEC-42D0-8E05-9E127F61DC8B}" type="presOf" srcId="{22949865-B8D6-4E47-B7CE-9727B5A94635}" destId="{600B7172-8BCE-4AC1-8378-00C6B546B1F4}" srcOrd="0" destOrd="0" presId="urn:microsoft.com/office/officeart/2008/layout/AlternatingHexagons"/>
    <dgm:cxn modelId="{3EF5D83C-CC94-4A98-A1FD-5249898F3362}" srcId="{188FD406-218E-4EE9-AE2B-F0873CE74CFC}" destId="{0FE48F13-1CC8-464C-8877-8D2A4EAE93C8}" srcOrd="0" destOrd="0" parTransId="{9007B04B-E447-4050-A671-B6FB3F50A83F}" sibTransId="{9C2891E1-988B-4213-9F00-3458B5F76369}"/>
    <dgm:cxn modelId="{3BB9ED43-C2F8-4A7B-A9F9-3FC80B3DA213}" srcId="{E6C83F51-0EE5-4222-A31F-E7F3346C039B}" destId="{B50D5A7F-8EC8-489D-AF16-C1388C6CAAC8}" srcOrd="2" destOrd="0" parTransId="{96D972C9-14E8-45CB-87B1-6B1E77CA98FD}" sibTransId="{22949865-B8D6-4E47-B7CE-9727B5A94635}"/>
    <dgm:cxn modelId="{0DBA6866-16BB-4DEE-B02D-E32122496ABF}" type="presOf" srcId="{3C4FCD89-B72C-47EA-A1EC-B37ABCD17B2B}" destId="{B4661874-E257-4EC4-A7B3-597A76A35DAF}" srcOrd="0" destOrd="0" presId="urn:microsoft.com/office/officeart/2008/layout/AlternatingHexagons"/>
    <dgm:cxn modelId="{60DE8C46-1E2D-4781-9FDB-F34ECD1DEE07}" srcId="{3B55437B-4231-4853-A434-F7BB994AF21D}" destId="{D142A345-FCC9-4804-8ECE-DF142B97052F}" srcOrd="0" destOrd="0" parTransId="{B87194BC-3EAC-4BFA-8FD7-FCC945D7D95F}" sibTransId="{6EEEF7A4-31BA-4838-A03D-8C0FB20F4E76}"/>
    <dgm:cxn modelId="{30BA2880-2557-478E-99DA-27F2896F4734}" srcId="{E6C83F51-0EE5-4222-A31F-E7F3346C039B}" destId="{188FD406-218E-4EE9-AE2B-F0873CE74CFC}" srcOrd="0" destOrd="0" parTransId="{3AE083C5-D529-4FB8-9290-D9402057530B}" sibTransId="{93ACE9B8-715C-4455-82DC-C5CAC73C9139}"/>
    <dgm:cxn modelId="{81886589-B535-4B89-93B7-1DD6C2A054A4}" type="presOf" srcId="{B50D5A7F-8EC8-489D-AF16-C1388C6CAAC8}" destId="{06303A86-EF4E-4800-86FF-D4047AF3F92E}" srcOrd="0" destOrd="0" presId="urn:microsoft.com/office/officeart/2008/layout/AlternatingHexagons"/>
    <dgm:cxn modelId="{B166F48E-7B8C-49E6-9618-F2EA1BC69AC5}" srcId="{B50D5A7F-8EC8-489D-AF16-C1388C6CAAC8}" destId="{35841C47-65C2-4EBC-BDF3-CE91F16ECD23}" srcOrd="0" destOrd="0" parTransId="{0D19ACEC-44C6-4DDC-A80B-83A92AFCC4D6}" sibTransId="{548041F5-2B92-47B2-A16D-EDDB21A1DA6C}"/>
    <dgm:cxn modelId="{F3F5FA93-EA59-4CA0-851B-AFB079AE4CAA}" type="presOf" srcId="{D142A345-FCC9-4804-8ECE-DF142B97052F}" destId="{2E1BCC0C-EFD0-466B-BA06-D0BA6996BCCA}" srcOrd="0" destOrd="0" presId="urn:microsoft.com/office/officeart/2008/layout/AlternatingHexagons"/>
    <dgm:cxn modelId="{7A4E96A0-3E2C-41A5-8BEB-7CB1C98AA042}" type="presOf" srcId="{188FD406-218E-4EE9-AE2B-F0873CE74CFC}" destId="{8FCBCC90-90D1-473E-97B1-71039A4AD84A}" srcOrd="0" destOrd="0" presId="urn:microsoft.com/office/officeart/2008/layout/AlternatingHexagons"/>
    <dgm:cxn modelId="{9B5FD2AE-6528-449F-8883-C7D831B79004}" type="presOf" srcId="{0FE48F13-1CC8-464C-8877-8D2A4EAE93C8}" destId="{7041A4E1-65A8-4327-810B-CB419A71B67C}" srcOrd="0" destOrd="0" presId="urn:microsoft.com/office/officeart/2008/layout/AlternatingHexagons"/>
    <dgm:cxn modelId="{1A094AD0-F4C9-4437-8AFC-00B22F1D7318}" type="presOf" srcId="{E6C83F51-0EE5-4222-A31F-E7F3346C039B}" destId="{8B7CCB85-01F4-4685-A22F-7CCC30CD8D0D}" srcOrd="0" destOrd="0" presId="urn:microsoft.com/office/officeart/2008/layout/AlternatingHexagons"/>
    <dgm:cxn modelId="{858B0AD2-44C5-4030-9C9F-FC132CB719F2}" type="presOf" srcId="{3B55437B-4231-4853-A434-F7BB994AF21D}" destId="{C6902F85-31BD-417D-9B2C-F0625FD2CDC1}" srcOrd="0" destOrd="0" presId="urn:microsoft.com/office/officeart/2008/layout/AlternatingHexagons"/>
    <dgm:cxn modelId="{15C4F6D3-16BB-446B-B107-8B64945CC437}" type="presOf" srcId="{35841C47-65C2-4EBC-BDF3-CE91F16ECD23}" destId="{2B31DFFC-4B70-4CE6-B7DA-F52BEB71DA2D}" srcOrd="0" destOrd="0" presId="urn:microsoft.com/office/officeart/2008/layout/AlternatingHexagons"/>
    <dgm:cxn modelId="{741383B5-FBBC-46AA-962C-231E94122E6A}" type="presParOf" srcId="{8B7CCB85-01F4-4685-A22F-7CCC30CD8D0D}" destId="{9B1FB47B-AC94-48F5-B5EE-9405A55CF580}" srcOrd="0" destOrd="0" presId="urn:microsoft.com/office/officeart/2008/layout/AlternatingHexagons"/>
    <dgm:cxn modelId="{A55A2537-8738-4FE7-94D2-513D51F1F814}" type="presParOf" srcId="{9B1FB47B-AC94-48F5-B5EE-9405A55CF580}" destId="{8FCBCC90-90D1-473E-97B1-71039A4AD84A}" srcOrd="0" destOrd="0" presId="urn:microsoft.com/office/officeart/2008/layout/AlternatingHexagons"/>
    <dgm:cxn modelId="{C6CBE007-69A1-484F-BDA5-9B36D1A4612F}" type="presParOf" srcId="{9B1FB47B-AC94-48F5-B5EE-9405A55CF580}" destId="{7041A4E1-65A8-4327-810B-CB419A71B67C}" srcOrd="1" destOrd="0" presId="urn:microsoft.com/office/officeart/2008/layout/AlternatingHexagons"/>
    <dgm:cxn modelId="{4A4E7416-AC82-4E13-A028-B26CF3A5A1E8}" type="presParOf" srcId="{9B1FB47B-AC94-48F5-B5EE-9405A55CF580}" destId="{DA9AA3A3-F2C2-4F94-A6BC-EC8AE27EE278}" srcOrd="2" destOrd="0" presId="urn:microsoft.com/office/officeart/2008/layout/AlternatingHexagons"/>
    <dgm:cxn modelId="{D6E64D61-D0FD-4BE0-82F6-D5036682D32E}" type="presParOf" srcId="{9B1FB47B-AC94-48F5-B5EE-9405A55CF580}" destId="{09DFDB48-451B-42DB-A678-CA12AEDD66BA}" srcOrd="3" destOrd="0" presId="urn:microsoft.com/office/officeart/2008/layout/AlternatingHexagons"/>
    <dgm:cxn modelId="{5CE2791A-5A08-4E83-95A8-78264AC53D9C}" type="presParOf" srcId="{9B1FB47B-AC94-48F5-B5EE-9405A55CF580}" destId="{4D244C67-0E53-47B7-878B-AF2DD49D190B}" srcOrd="4" destOrd="0" presId="urn:microsoft.com/office/officeart/2008/layout/AlternatingHexagons"/>
    <dgm:cxn modelId="{D968F2D3-E6F9-42C3-A4C3-7B8FFE16491D}" type="presParOf" srcId="{8B7CCB85-01F4-4685-A22F-7CCC30CD8D0D}" destId="{91B09067-218F-4E7B-ABB1-CF4694B8106A}" srcOrd="1" destOrd="0" presId="urn:microsoft.com/office/officeart/2008/layout/AlternatingHexagons"/>
    <dgm:cxn modelId="{8C75F2A7-0869-4247-99BC-83AA660137D8}" type="presParOf" srcId="{8B7CCB85-01F4-4685-A22F-7CCC30CD8D0D}" destId="{CA09F758-568E-41C6-894E-FA411E81721E}" srcOrd="2" destOrd="0" presId="urn:microsoft.com/office/officeart/2008/layout/AlternatingHexagons"/>
    <dgm:cxn modelId="{2F537108-1B68-4E77-B5AF-EAA805DDCC4F}" type="presParOf" srcId="{CA09F758-568E-41C6-894E-FA411E81721E}" destId="{C6902F85-31BD-417D-9B2C-F0625FD2CDC1}" srcOrd="0" destOrd="0" presId="urn:microsoft.com/office/officeart/2008/layout/AlternatingHexagons"/>
    <dgm:cxn modelId="{129FF457-8162-4406-9EBA-197D15C09DEB}" type="presParOf" srcId="{CA09F758-568E-41C6-894E-FA411E81721E}" destId="{2E1BCC0C-EFD0-466B-BA06-D0BA6996BCCA}" srcOrd="1" destOrd="0" presId="urn:microsoft.com/office/officeart/2008/layout/AlternatingHexagons"/>
    <dgm:cxn modelId="{36E3CD99-1529-4601-982F-7A2CA789D375}" type="presParOf" srcId="{CA09F758-568E-41C6-894E-FA411E81721E}" destId="{6FDD1006-E809-471E-A854-169A8BF8F7F2}" srcOrd="2" destOrd="0" presId="urn:microsoft.com/office/officeart/2008/layout/AlternatingHexagons"/>
    <dgm:cxn modelId="{3EB99E7C-CC78-4F63-B6EA-110A3FFCBCDD}" type="presParOf" srcId="{CA09F758-568E-41C6-894E-FA411E81721E}" destId="{188E81A6-93E0-4139-B20A-718B83561913}" srcOrd="3" destOrd="0" presId="urn:microsoft.com/office/officeart/2008/layout/AlternatingHexagons"/>
    <dgm:cxn modelId="{01DF707C-9E2D-488C-A171-EF09326EB7E6}" type="presParOf" srcId="{CA09F758-568E-41C6-894E-FA411E81721E}" destId="{B4661874-E257-4EC4-A7B3-597A76A35DAF}" srcOrd="4" destOrd="0" presId="urn:microsoft.com/office/officeart/2008/layout/AlternatingHexagons"/>
    <dgm:cxn modelId="{6EDB8D7D-CA94-4552-A40B-1E7DE70D1077}" type="presParOf" srcId="{8B7CCB85-01F4-4685-A22F-7CCC30CD8D0D}" destId="{D2977BE9-A857-4FB4-8DEC-6C84C2938559}" srcOrd="3" destOrd="0" presId="urn:microsoft.com/office/officeart/2008/layout/AlternatingHexagons"/>
    <dgm:cxn modelId="{51050AD4-2452-4B57-B9E6-7B3A773A480C}" type="presParOf" srcId="{8B7CCB85-01F4-4685-A22F-7CCC30CD8D0D}" destId="{8AE24820-FFF3-4E07-B8CA-258BA5F8B49C}" srcOrd="4" destOrd="0" presId="urn:microsoft.com/office/officeart/2008/layout/AlternatingHexagons"/>
    <dgm:cxn modelId="{12CBFA61-46C9-414E-B75B-44BB860B34AD}" type="presParOf" srcId="{8AE24820-FFF3-4E07-B8CA-258BA5F8B49C}" destId="{06303A86-EF4E-4800-86FF-D4047AF3F92E}" srcOrd="0" destOrd="0" presId="urn:microsoft.com/office/officeart/2008/layout/AlternatingHexagons"/>
    <dgm:cxn modelId="{951ABDE9-51C4-4AE5-B439-1EFEA1A4CE3B}" type="presParOf" srcId="{8AE24820-FFF3-4E07-B8CA-258BA5F8B49C}" destId="{2B31DFFC-4B70-4CE6-B7DA-F52BEB71DA2D}" srcOrd="1" destOrd="0" presId="urn:microsoft.com/office/officeart/2008/layout/AlternatingHexagons"/>
    <dgm:cxn modelId="{42BD638C-8980-420B-9F26-8011801E8F20}" type="presParOf" srcId="{8AE24820-FFF3-4E07-B8CA-258BA5F8B49C}" destId="{DE232727-FBFF-4A46-96C9-655A6AADDBF6}" srcOrd="2" destOrd="0" presId="urn:microsoft.com/office/officeart/2008/layout/AlternatingHexagons"/>
    <dgm:cxn modelId="{7A97E2ED-FEEE-460C-AEB6-D63FEC019743}" type="presParOf" srcId="{8AE24820-FFF3-4E07-B8CA-258BA5F8B49C}" destId="{6C2DD31B-2B1F-465C-9FEE-A1F1D6121CAF}" srcOrd="3" destOrd="0" presId="urn:microsoft.com/office/officeart/2008/layout/AlternatingHexagons"/>
    <dgm:cxn modelId="{D1EDDD21-D2EC-4438-A3EE-FFDBA97BFB51}" type="presParOf" srcId="{8AE24820-FFF3-4E07-B8CA-258BA5F8B49C}" destId="{600B7172-8BCE-4AC1-8378-00C6B546B1F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CC90-90D1-473E-97B1-71039A4AD84A}">
      <dsp:nvSpPr>
        <dsp:cNvPr id="0" name=""/>
        <dsp:cNvSpPr/>
      </dsp:nvSpPr>
      <dsp:spPr>
        <a:xfrm rot="5400000">
          <a:off x="4931256" y="130960"/>
          <a:ext cx="1963781" cy="17084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Insect resistance</a:t>
          </a:r>
        </a:p>
      </dsp:txBody>
      <dsp:txXfrm rot="-5400000">
        <a:off x="5325142" y="309338"/>
        <a:ext cx="1176009" cy="1351736"/>
      </dsp:txXfrm>
    </dsp:sp>
    <dsp:sp modelId="{7041A4E1-65A8-4327-810B-CB419A71B67C}">
      <dsp:nvSpPr>
        <dsp:cNvPr id="0" name=""/>
        <dsp:cNvSpPr/>
      </dsp:nvSpPr>
      <dsp:spPr>
        <a:xfrm>
          <a:off x="6819235" y="396071"/>
          <a:ext cx="2191580" cy="117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 dirty="0"/>
        </a:p>
      </dsp:txBody>
      <dsp:txXfrm>
        <a:off x="6819235" y="396071"/>
        <a:ext cx="2191580" cy="1178268"/>
      </dsp:txXfrm>
    </dsp:sp>
    <dsp:sp modelId="{4D244C67-0E53-47B7-878B-AF2DD49D190B}">
      <dsp:nvSpPr>
        <dsp:cNvPr id="0" name=""/>
        <dsp:cNvSpPr/>
      </dsp:nvSpPr>
      <dsp:spPr>
        <a:xfrm rot="5400000">
          <a:off x="3086086" y="130960"/>
          <a:ext cx="1963781" cy="17084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4021016"/>
            <a:satOff val="-84"/>
            <a:lumOff val="141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479972" y="309338"/>
        <a:ext cx="1176009" cy="1351736"/>
      </dsp:txXfrm>
    </dsp:sp>
    <dsp:sp modelId="{C6902F85-31BD-417D-9B2C-F0625FD2CDC1}">
      <dsp:nvSpPr>
        <dsp:cNvPr id="0" name=""/>
        <dsp:cNvSpPr/>
      </dsp:nvSpPr>
      <dsp:spPr>
        <a:xfrm rot="5400000">
          <a:off x="4005136" y="1797818"/>
          <a:ext cx="1963781" cy="17084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8042032"/>
            <a:satOff val="-167"/>
            <a:lumOff val="282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Disease resistant</a:t>
          </a:r>
        </a:p>
      </dsp:txBody>
      <dsp:txXfrm rot="-5400000">
        <a:off x="4399022" y="1976196"/>
        <a:ext cx="1176009" cy="1351736"/>
      </dsp:txXfrm>
    </dsp:sp>
    <dsp:sp modelId="{2E1BCC0C-EFD0-466B-BA06-D0BA6996BCCA}">
      <dsp:nvSpPr>
        <dsp:cNvPr id="0" name=""/>
        <dsp:cNvSpPr/>
      </dsp:nvSpPr>
      <dsp:spPr>
        <a:xfrm>
          <a:off x="1941202" y="2062929"/>
          <a:ext cx="2120883" cy="117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 dirty="0"/>
        </a:p>
      </dsp:txBody>
      <dsp:txXfrm>
        <a:off x="1941202" y="2062929"/>
        <a:ext cx="2120883" cy="1178268"/>
      </dsp:txXfrm>
    </dsp:sp>
    <dsp:sp modelId="{B4661874-E257-4EC4-A7B3-597A76A35DAF}">
      <dsp:nvSpPr>
        <dsp:cNvPr id="0" name=""/>
        <dsp:cNvSpPr/>
      </dsp:nvSpPr>
      <dsp:spPr>
        <a:xfrm rot="5400000">
          <a:off x="5850305" y="1797818"/>
          <a:ext cx="1963781" cy="17084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2063047"/>
            <a:satOff val="-251"/>
            <a:lumOff val="423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6244191" y="1976196"/>
        <a:ext cx="1176009" cy="1351736"/>
      </dsp:txXfrm>
    </dsp:sp>
    <dsp:sp modelId="{06303A86-EF4E-4800-86FF-D4047AF3F92E}">
      <dsp:nvSpPr>
        <dsp:cNvPr id="0" name=""/>
        <dsp:cNvSpPr/>
      </dsp:nvSpPr>
      <dsp:spPr>
        <a:xfrm rot="5400000">
          <a:off x="4931256" y="3464676"/>
          <a:ext cx="1963781" cy="17084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16084063"/>
            <a:satOff val="-334"/>
            <a:lumOff val="564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/>
            <a:t>More yield</a:t>
          </a:r>
        </a:p>
      </dsp:txBody>
      <dsp:txXfrm rot="-5400000">
        <a:off x="5325142" y="3643054"/>
        <a:ext cx="1176009" cy="1351736"/>
      </dsp:txXfrm>
    </dsp:sp>
    <dsp:sp modelId="{2B31DFFC-4B70-4CE6-B7DA-F52BEB71DA2D}">
      <dsp:nvSpPr>
        <dsp:cNvPr id="0" name=""/>
        <dsp:cNvSpPr/>
      </dsp:nvSpPr>
      <dsp:spPr>
        <a:xfrm>
          <a:off x="6819235" y="3729786"/>
          <a:ext cx="2191580" cy="1178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 err="1">
              <a:solidFill>
                <a:schemeClr val="bg1"/>
              </a:solidFill>
            </a:rPr>
            <a:t>aaa</a:t>
          </a:r>
          <a:endParaRPr lang="en-IN" sz="1800" kern="1200" dirty="0">
            <a:solidFill>
              <a:schemeClr val="bg1"/>
            </a:solidFill>
          </a:endParaRPr>
        </a:p>
      </dsp:txBody>
      <dsp:txXfrm>
        <a:off x="6819235" y="3729786"/>
        <a:ext cx="2191580" cy="1178268"/>
      </dsp:txXfrm>
    </dsp:sp>
    <dsp:sp modelId="{600B7172-8BCE-4AC1-8378-00C6B546B1F4}">
      <dsp:nvSpPr>
        <dsp:cNvPr id="0" name=""/>
        <dsp:cNvSpPr/>
      </dsp:nvSpPr>
      <dsp:spPr>
        <a:xfrm rot="5400000">
          <a:off x="3086086" y="3464676"/>
          <a:ext cx="1963781" cy="170848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20105078"/>
            <a:satOff val="-418"/>
            <a:lumOff val="705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479972" y="3643054"/>
        <a:ext cx="1176009" cy="1351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10DF-B555-4D30-B35E-2297D59E32D0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79F-E600-4AC1-A639-0B9FB8286C38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5D60-A842-4D08-9D7D-A7A57AB501A2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03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F1F9-9322-493A-A9EE-BB75692CE5F5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62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51-4D5E-4D23-8181-86A5B05D5351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2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9FCA-87F3-427A-B1A2-15346103C68A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47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09-7E2D-49E6-A629-D8E3363D194F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1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A921-9375-4BAA-A7C2-7975528669FA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79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5425-F285-48AE-A409-A618E3EEA628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8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A94D-7D6A-4378-93F6-A3A33186E34B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72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C0F9-687B-4417-9D77-CE2D7AD8C321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00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D30-2122-4F4A-97B4-D0A849E36C5F}" type="datetime1">
              <a:rPr lang="en-US" smtClean="0"/>
              <a:t>9/14/2020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1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7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Relationship Id="rId9" Type="http://schemas.openxmlformats.org/officeDocument/2006/relationships/image" Target="../media/image9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topic/golden-rice" TargetMode="Externa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9.png" /><Relationship Id="rId4" Type="http://schemas.openxmlformats.org/officeDocument/2006/relationships/image" Target="../media/image1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EA5BB-A258-4E22-94F4-C79A4413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28" y="-19456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FDD14-2A7E-4AB9-966A-1289796254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080" y="569593"/>
            <a:ext cx="5262318" cy="3469007"/>
          </a:xfrm>
        </p:spPr>
        <p:txBody>
          <a:bodyPr anchor="b">
            <a:normAutofit/>
          </a:bodyPr>
          <a:lstStyle/>
          <a:p>
            <a:pPr algn="l"/>
            <a:r>
              <a:rPr lang="en-IN" sz="5400" dirty="0">
                <a:solidFill>
                  <a:schemeClr val="accent5">
                    <a:lumMod val="75000"/>
                  </a:schemeClr>
                </a:solidFill>
              </a:rPr>
              <a:t>GMP</a:t>
            </a:r>
          </a:p>
        </p:txBody>
      </p:sp>
      <p:sp useBgFill="1">
        <p:nvSpPr>
          <p:cNvPr id="19" name="Graphic 10">
            <a:extLst>
              <a:ext uri="{FF2B5EF4-FFF2-40B4-BE49-F238E27FC236}">
                <a16:creationId xmlns:a16="http://schemas.microsoft.com/office/drawing/2014/main" id="{704F7EEF-CBB8-414E-AEB9-E8DFC3689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766717" y="5348577"/>
            <a:ext cx="1174169" cy="1174169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 useBgFill="1">
        <p:nvSpPr>
          <p:cNvPr id="20" name="Oval 14">
            <a:extLst>
              <a:ext uri="{FF2B5EF4-FFF2-40B4-BE49-F238E27FC236}">
                <a16:creationId xmlns:a16="http://schemas.microsoft.com/office/drawing/2014/main" id="{2CA7C088-CD39-49F8-BB37-5E16EFFF4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0267771" y="5421922"/>
            <a:ext cx="388723" cy="388723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0305B-EC30-4418-B1E4-F17B628ED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080" y="4191000"/>
            <a:ext cx="5262318" cy="2117724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n-IN" sz="2200" dirty="0">
                <a:solidFill>
                  <a:srgbClr val="002060"/>
                </a:solidFill>
              </a:rPr>
              <a:t>GENETICALLY MODIFIED PLANTS</a:t>
            </a:r>
          </a:p>
          <a:p>
            <a:pPr algn="l"/>
            <a:endParaRPr lang="en-IN" sz="2200" dirty="0">
              <a:solidFill>
                <a:srgbClr val="002060"/>
              </a:solidFill>
            </a:endParaRPr>
          </a:p>
          <a:p>
            <a:pPr algn="l"/>
            <a:endParaRPr lang="en-IN" sz="2200" dirty="0">
              <a:solidFill>
                <a:srgbClr val="002060"/>
              </a:solidFill>
            </a:endParaRPr>
          </a:p>
          <a:p>
            <a:pPr algn="r"/>
            <a:r>
              <a:rPr lang="en-IN" sz="2200" dirty="0" err="1">
                <a:solidFill>
                  <a:schemeClr val="bg2">
                    <a:lumMod val="10000"/>
                  </a:schemeClr>
                </a:solidFill>
              </a:rPr>
              <a:t>Dr.</a:t>
            </a:r>
            <a:r>
              <a:rPr lang="en-IN" sz="2200" dirty="0">
                <a:solidFill>
                  <a:schemeClr val="bg2">
                    <a:lumMod val="10000"/>
                  </a:schemeClr>
                </a:solidFill>
              </a:rPr>
              <a:t> Manoj Kumar Sharma</a:t>
            </a:r>
          </a:p>
          <a:p>
            <a:pPr algn="r"/>
            <a:r>
              <a:rPr lang="en-IN" sz="2200" dirty="0">
                <a:solidFill>
                  <a:schemeClr val="bg2">
                    <a:lumMod val="10000"/>
                  </a:schemeClr>
                </a:solidFill>
              </a:rPr>
              <a:t>Department of Botany, </a:t>
            </a:r>
          </a:p>
          <a:p>
            <a:pPr algn="r"/>
            <a:r>
              <a:rPr lang="en-IN" sz="2200" dirty="0">
                <a:solidFill>
                  <a:schemeClr val="bg2">
                    <a:lumMod val="10000"/>
                  </a:schemeClr>
                </a:solidFill>
              </a:rPr>
              <a:t>J.V. College Baraut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2C8410-CB4D-4BA3-8FC4-B26442A30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63" r="11546" b="-1"/>
          <a:stretch/>
        </p:blipFill>
        <p:spPr>
          <a:xfrm>
            <a:off x="7935" y="1"/>
            <a:ext cx="6088065" cy="6858000"/>
          </a:xfrm>
          <a:prstGeom prst="rect">
            <a:avLst/>
          </a:prstGeom>
        </p:spPr>
      </p:pic>
      <p:sp useBgFill="1">
        <p:nvSpPr>
          <p:cNvPr id="21" name="Oval 16">
            <a:extLst>
              <a:ext uri="{FF2B5EF4-FFF2-40B4-BE49-F238E27FC236}">
                <a16:creationId xmlns:a16="http://schemas.microsoft.com/office/drawing/2014/main" id="{528C5F7D-50EC-4C32-B535-6E2B9D1FC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5901638" y="457200"/>
            <a:ext cx="388723" cy="388723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48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C869B-6397-4D9A-8D94-4B5ECD4EB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34"/>
            <a:ext cx="10515600" cy="1325563"/>
          </a:xfrm>
        </p:spPr>
        <p:txBody>
          <a:bodyPr/>
          <a:lstStyle/>
          <a:p>
            <a:pPr algn="ctr"/>
            <a:r>
              <a:rPr lang="en-IN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CB6A5-5045-4168-BE78-ABE11B80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06503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IN" sz="2400" dirty="0"/>
              <a:t>Need of the day</a:t>
            </a:r>
          </a:p>
          <a:p>
            <a:r>
              <a:rPr lang="en-IN" sz="2400" dirty="0"/>
              <a:t>Can overcome starvation and meet increasing demands due to population explosion</a:t>
            </a:r>
          </a:p>
          <a:p>
            <a:r>
              <a:rPr lang="en-IN" sz="2400" dirty="0"/>
              <a:t>Proper protocol need to be maintained</a:t>
            </a:r>
          </a:p>
          <a:p>
            <a:r>
              <a:rPr lang="en-IN" sz="2400" dirty="0"/>
              <a:t>No side effect for environment</a:t>
            </a:r>
          </a:p>
          <a:p>
            <a:r>
              <a:rPr lang="en-IN" sz="2400" dirty="0"/>
              <a:t>Avoid irrelevant exploitation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011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08C3A4-1C93-4C1C-9DBD-37D470912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13" y="1596736"/>
            <a:ext cx="66675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9D5DF4-9E18-4426-952E-37198D416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BBD01-6C0F-4DAD-93CF-35A48740E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  <a:p>
            <a:r>
              <a:rPr lang="en-IN" dirty="0"/>
              <a:t>Traits introduced by GM </a:t>
            </a:r>
          </a:p>
          <a:p>
            <a:r>
              <a:rPr lang="en-IN" dirty="0"/>
              <a:t>Case studies</a:t>
            </a:r>
          </a:p>
          <a:p>
            <a:r>
              <a:rPr lang="en-IN" dirty="0"/>
              <a:t>Ethical issues</a:t>
            </a:r>
          </a:p>
          <a:p>
            <a:r>
              <a:rPr lang="en-IN" dirty="0"/>
              <a:t>Controversies </a:t>
            </a:r>
          </a:p>
          <a:p>
            <a:r>
              <a:rPr lang="en-IN" dirty="0"/>
              <a:t>Conclusion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FD6E01-B4EC-4159-8939-007973960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36" y="3026158"/>
            <a:ext cx="8298873" cy="31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00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162">
              <a:srgbClr val="CAE3B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C661788-B128-41DD-9187-05DC3CC4D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141" y="3906982"/>
            <a:ext cx="3681239" cy="2599314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3B740E-A861-4D14-A1C3-2F5ACAAE0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985" y="2866394"/>
            <a:ext cx="6676159" cy="3875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What's a GMO?">
            <a:extLst>
              <a:ext uri="{FF2B5EF4-FFF2-40B4-BE49-F238E27FC236}">
                <a16:creationId xmlns:a16="http://schemas.microsoft.com/office/drawing/2014/main" id="{424AFBCC-DE95-44ED-AF67-CA86ECAB4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6" y="525188"/>
            <a:ext cx="5465617" cy="2903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AE6C5D-490E-4965-BA13-D766E5FBBE89}"/>
              </a:ext>
            </a:extLst>
          </p:cNvPr>
          <p:cNvSpPr/>
          <p:nvPr/>
        </p:nvSpPr>
        <p:spPr>
          <a:xfrm>
            <a:off x="5605028" y="1926747"/>
            <a:ext cx="57080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88652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162">
              <a:srgbClr val="CAE3B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84E6-5BDF-4162-924D-D6715CD7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82" y="210054"/>
            <a:ext cx="10515600" cy="1325563"/>
          </a:xfrm>
        </p:spPr>
        <p:txBody>
          <a:bodyPr/>
          <a:lstStyle/>
          <a:p>
            <a:r>
              <a:rPr lang="en-IN" dirty="0"/>
              <a:t>Traits introduced by GM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6A69EC-E9F4-4C53-87B0-FEDB8F7D7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430328"/>
              </p:ext>
            </p:extLst>
          </p:nvPr>
        </p:nvGraphicFramePr>
        <p:xfrm>
          <a:off x="1046018" y="1343819"/>
          <a:ext cx="10952018" cy="530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0126707-5681-4EEA-9CBE-E5E598D6419E}"/>
              </a:ext>
            </a:extLst>
          </p:cNvPr>
          <p:cNvSpPr txBox="1"/>
          <p:nvPr/>
        </p:nvSpPr>
        <p:spPr>
          <a:xfrm>
            <a:off x="4829165" y="2138294"/>
            <a:ext cx="1220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IN" dirty="0"/>
              <a:t>Improved </a:t>
            </a:r>
          </a:p>
          <a:p>
            <a:pPr lvl="0"/>
            <a:r>
              <a:rPr lang="en-IN" dirty="0"/>
              <a:t>nutrient </a:t>
            </a:r>
          </a:p>
          <a:p>
            <a:pPr lvl="0"/>
            <a:r>
              <a:rPr lang="en-IN" dirty="0"/>
              <a:t>content</a:t>
            </a:r>
          </a:p>
          <a:p>
            <a:endParaRPr lang="en-I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A9E16-3A3D-4A16-B705-FDD5B2B394D9}"/>
              </a:ext>
            </a:extLst>
          </p:cNvPr>
          <p:cNvSpPr txBox="1"/>
          <p:nvPr/>
        </p:nvSpPr>
        <p:spPr>
          <a:xfrm>
            <a:off x="7148945" y="3630116"/>
            <a:ext cx="12234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Herbicide </a:t>
            </a:r>
          </a:p>
          <a:p>
            <a:r>
              <a:rPr lang="en-IN" dirty="0"/>
              <a:t>tolerance</a:t>
            </a:r>
          </a:p>
          <a:p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352C05-8DE3-463F-A246-1E3E77B2B5A9}"/>
              </a:ext>
            </a:extLst>
          </p:cNvPr>
          <p:cNvSpPr txBox="1"/>
          <p:nvPr/>
        </p:nvSpPr>
        <p:spPr>
          <a:xfrm>
            <a:off x="4829165" y="5191015"/>
            <a:ext cx="1170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Medicinal</a:t>
            </a:r>
          </a:p>
          <a:p>
            <a:r>
              <a:rPr lang="en-IN" dirty="0"/>
              <a:t>property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F0E903-BF1C-4BBD-B9E8-375A338AF3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7132" y="3630115"/>
            <a:ext cx="2228850" cy="2047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A7E772A-72EA-47A8-8345-0E4E7CE7C5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7967" y="548481"/>
            <a:ext cx="3810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8BE4CA-3667-4EA9-9716-ACA3FA1D4E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603" y="2223096"/>
            <a:ext cx="3545571" cy="354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7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1561A-BA73-405C-92D0-9EE5085F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235489"/>
            <a:ext cx="10432474" cy="638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5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162">
              <a:srgbClr val="CAE3B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939E-B540-4828-9234-7D59D3E5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3D6B-98BE-4B3D-8E93-AA489EB62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u="sng" dirty="0"/>
              <a:t>Golden rice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AutoShape 2" descr="Golden Rice misinformation: FDA debunks Michael Pollan, Independent Science  News | Genetic Literacy Project">
            <a:extLst>
              <a:ext uri="{FF2B5EF4-FFF2-40B4-BE49-F238E27FC236}">
                <a16:creationId xmlns:a16="http://schemas.microsoft.com/office/drawing/2014/main" id="{759CBA19-6835-4FDD-B84E-3D0F9379D7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2C5C7-AC37-44EF-9A6C-F3EFFA471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319" y="1367006"/>
            <a:ext cx="2880681" cy="243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446011-2330-47C1-84CB-D5847F967E5B}"/>
              </a:ext>
            </a:extLst>
          </p:cNvPr>
          <p:cNvSpPr txBox="1"/>
          <p:nvPr/>
        </p:nvSpPr>
        <p:spPr>
          <a:xfrm>
            <a:off x="6650181" y="2092036"/>
            <a:ext cx="288068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Attractive yellow colour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More nutritious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IN" dirty="0"/>
              <a:t>Vitamin A content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4B033D-7EBE-48F7-98C7-37E46453DF54}"/>
              </a:ext>
            </a:extLst>
          </p:cNvPr>
          <p:cNvSpPr txBox="1"/>
          <p:nvPr/>
        </p:nvSpPr>
        <p:spPr>
          <a:xfrm>
            <a:off x="651927" y="3933994"/>
            <a:ext cx="9600437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000" b="0" i="0" u="none" strike="noStrike" dirty="0">
                <a:solidFill>
                  <a:srgbClr val="14599D"/>
                </a:solidFill>
                <a:effectLst/>
                <a:latin typeface="Georgia" panose="02040502050405020303" pitchFamily="18" charset="0"/>
                <a:hlinkClick r:id="rId3"/>
              </a:rPr>
              <a:t>Golden rice</a:t>
            </a:r>
            <a:r>
              <a:rPr lang="en-US" sz="2000" b="0" i="0" dirty="0">
                <a:solidFill>
                  <a:srgbClr val="1A1A1A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was created by modifying the rice genome to include a gene </a:t>
            </a:r>
          </a:p>
          <a:p>
            <a:pPr algn="just"/>
            <a:r>
              <a:rPr lang="en-US" sz="2000" b="0" i="0" dirty="0">
                <a:effectLst/>
                <a:latin typeface="Georgia" panose="02040502050405020303" pitchFamily="18" charset="0"/>
              </a:rPr>
              <a:t>from the </a:t>
            </a:r>
            <a:r>
              <a:rPr lang="en-US" sz="2000" b="0" i="0" strike="noStrike" dirty="0">
                <a:effectLst/>
                <a:latin typeface="Georgia" panose="02040502050405020303" pitchFamily="18" charset="0"/>
              </a:rPr>
              <a:t>daffodil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 </a:t>
            </a:r>
            <a:r>
              <a:rPr lang="en-US" sz="2000" b="0" i="1" dirty="0">
                <a:effectLst/>
                <a:latin typeface="Georgia" panose="02040502050405020303" pitchFamily="18" charset="0"/>
              </a:rPr>
              <a:t>Narcissus pseudonarcissus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 that produces an </a:t>
            </a:r>
            <a:r>
              <a:rPr lang="en-US" sz="2000" b="0" i="0" strike="noStrike" dirty="0">
                <a:effectLst/>
                <a:latin typeface="Georgia" panose="02040502050405020303" pitchFamily="18" charset="0"/>
              </a:rPr>
              <a:t>enzyme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 </a:t>
            </a:r>
          </a:p>
          <a:p>
            <a:pPr algn="just"/>
            <a:r>
              <a:rPr lang="en-US" sz="2000" b="0" i="0" dirty="0">
                <a:effectLst/>
                <a:latin typeface="Georgia" panose="02040502050405020303" pitchFamily="18" charset="0"/>
              </a:rPr>
              <a:t>known as </a:t>
            </a:r>
            <a:r>
              <a:rPr lang="en-US" sz="2000" b="0" i="0" dirty="0" err="1">
                <a:effectLst/>
                <a:latin typeface="Georgia" panose="02040502050405020303" pitchFamily="18" charset="0"/>
              </a:rPr>
              <a:t>phyotene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 synthase and a gene from the bacterium </a:t>
            </a:r>
            <a:r>
              <a:rPr lang="en-US" sz="2000" b="0" i="1" dirty="0">
                <a:effectLst/>
                <a:latin typeface="Georgia" panose="02040502050405020303" pitchFamily="18" charset="0"/>
              </a:rPr>
              <a:t>Erwinia </a:t>
            </a:r>
            <a:r>
              <a:rPr lang="en-US" sz="2000" b="0" i="1" dirty="0" err="1">
                <a:effectLst/>
                <a:latin typeface="Georgia" panose="02040502050405020303" pitchFamily="18" charset="0"/>
              </a:rPr>
              <a:t>uredovora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 </a:t>
            </a:r>
          </a:p>
          <a:p>
            <a:pPr algn="just"/>
            <a:r>
              <a:rPr lang="en-US" sz="2000" b="0" i="0" dirty="0">
                <a:effectLst/>
                <a:latin typeface="Georgia" panose="02040502050405020303" pitchFamily="18" charset="0"/>
              </a:rPr>
              <a:t>that produces an enzyme called </a:t>
            </a:r>
            <a:r>
              <a:rPr lang="en-US" sz="2000" b="0" i="0" dirty="0" err="1">
                <a:effectLst/>
                <a:latin typeface="Georgia" panose="02040502050405020303" pitchFamily="18" charset="0"/>
              </a:rPr>
              <a:t>phyotene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 desaturase. The introduction of these</a:t>
            </a:r>
          </a:p>
          <a:p>
            <a:pPr algn="just"/>
            <a:r>
              <a:rPr lang="en-US" sz="2000" b="0" i="0" dirty="0">
                <a:effectLst/>
                <a:latin typeface="Georgia" panose="02040502050405020303" pitchFamily="18" charset="0"/>
              </a:rPr>
              <a:t> genes enabled beta-carotene, which is converted to </a:t>
            </a:r>
            <a:r>
              <a:rPr lang="en-US" sz="2000" b="0" i="0" strike="noStrike" dirty="0">
                <a:effectLst/>
                <a:latin typeface="Georgia" panose="02040502050405020303" pitchFamily="18" charset="0"/>
              </a:rPr>
              <a:t>vitamin A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 in the human liver,</a:t>
            </a:r>
          </a:p>
          <a:p>
            <a:pPr algn="just"/>
            <a:r>
              <a:rPr lang="en-US" sz="2000" b="0" i="0" dirty="0">
                <a:effectLst/>
                <a:latin typeface="Georgia" panose="02040502050405020303" pitchFamily="18" charset="0"/>
              </a:rPr>
              <a:t> to accumulate in the rice </a:t>
            </a:r>
            <a:r>
              <a:rPr lang="en-US" sz="2000" b="0" i="0" strike="noStrike" dirty="0">
                <a:effectLst/>
                <a:latin typeface="Georgia" panose="02040502050405020303" pitchFamily="18" charset="0"/>
              </a:rPr>
              <a:t>endosperm</a:t>
            </a:r>
            <a:r>
              <a:rPr lang="en-US" sz="2000" b="0" i="0" dirty="0">
                <a:effectLst/>
                <a:latin typeface="Georgia" panose="02040502050405020303" pitchFamily="18" charset="0"/>
              </a:rPr>
              <a:t>—the edible part of the rice plant—thereby</a:t>
            </a:r>
          </a:p>
          <a:p>
            <a:pPr algn="just"/>
            <a:r>
              <a:rPr lang="en-US" sz="2000" b="0" i="0" dirty="0">
                <a:effectLst/>
                <a:latin typeface="Georgia" panose="02040502050405020303" pitchFamily="18" charset="0"/>
              </a:rPr>
              <a:t> increasing the amount of beta-carotene available for vitamin A synthesis in the body</a:t>
            </a:r>
            <a:r>
              <a:rPr lang="en-US" b="0" i="0" dirty="0">
                <a:effectLst/>
                <a:latin typeface="Georgia" panose="02040502050405020303" pitchFamily="18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467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162">
              <a:srgbClr val="CAE3B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4223-0F66-4318-A4BD-B715295BD6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5746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2800" u="sng" dirty="0" err="1"/>
              <a:t>Bt</a:t>
            </a:r>
            <a:r>
              <a:rPr lang="en-IN" sz="2800" u="sng" dirty="0"/>
              <a:t> cotton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02A56-5B8E-40DB-BC4E-7A72D0B45A74}"/>
              </a:ext>
            </a:extLst>
          </p:cNvPr>
          <p:cNvSpPr txBox="1"/>
          <p:nvPr/>
        </p:nvSpPr>
        <p:spPr>
          <a:xfrm>
            <a:off x="6057558" y="1097612"/>
            <a:ext cx="5538696" cy="175432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Increases yield of cotton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Reduction in insecticide use.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Potential reduction in the cost of cultivation 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Reduction in predators.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 health hazards due to rare use of insecticides </a:t>
            </a:r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BA7949-82D6-457D-A054-3869DE616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20" r="19832"/>
          <a:stretch/>
        </p:blipFill>
        <p:spPr>
          <a:xfrm>
            <a:off x="2618509" y="603857"/>
            <a:ext cx="3092687" cy="2741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F40CA3-9C04-4EE7-8392-5AF5F5D51104}"/>
              </a:ext>
            </a:extLst>
          </p:cNvPr>
          <p:cNvSpPr txBox="1"/>
          <p:nvPr/>
        </p:nvSpPr>
        <p:spPr>
          <a:xfrm>
            <a:off x="595746" y="3584424"/>
            <a:ext cx="11115030" cy="286232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Bt</a:t>
            </a:r>
            <a:r>
              <a:rPr lang="en-US" dirty="0"/>
              <a:t> cotton was created through the addition of genes encoding toxin crystals in the Cry group of endotoxin.</a:t>
            </a:r>
          </a:p>
          <a:p>
            <a:r>
              <a:rPr lang="en-US" dirty="0"/>
              <a:t> When insects attack and eat the cotton plant the Cry toxins or crystal protein are dissolved due to the high </a:t>
            </a:r>
          </a:p>
          <a:p>
            <a:r>
              <a:rPr lang="en-US" dirty="0"/>
              <a:t>pH level of the insect's stomach. The dissolved and activated Cry molecules bond to cadherin-like proteins</a:t>
            </a:r>
          </a:p>
          <a:p>
            <a:r>
              <a:rPr lang="en-US" dirty="0"/>
              <a:t> on cells comprising the brush border molecules. The epithelium of the brush border membranes separates </a:t>
            </a:r>
          </a:p>
          <a:p>
            <a:r>
              <a:rPr lang="en-US" dirty="0"/>
              <a:t>the body cavity from the gut while allowing access for nutrients. The Cry toxin molecules attach themselves</a:t>
            </a:r>
          </a:p>
          <a:p>
            <a:r>
              <a:rPr lang="en-US" dirty="0"/>
              <a:t> to specific locations on the cadherin-like proteins present on the epithelial cells of the midge and ion </a:t>
            </a:r>
          </a:p>
          <a:p>
            <a:r>
              <a:rPr lang="en-US" dirty="0"/>
              <a:t>channels are formed which allow the flow of potassium. Regulation of potassium concentration is essential</a:t>
            </a:r>
          </a:p>
          <a:p>
            <a:r>
              <a:rPr lang="en-US" dirty="0"/>
              <a:t> and, if left unchecked, causes death of cells. Due to the formation of Cry ion channels sufficient regulation </a:t>
            </a:r>
          </a:p>
          <a:p>
            <a:r>
              <a:rPr lang="en-US" dirty="0"/>
              <a:t>of potassium ions is lost and results in the death of epithelial cells. The death of such cells creates gaps in</a:t>
            </a:r>
          </a:p>
          <a:p>
            <a:r>
              <a:rPr lang="en-US" dirty="0"/>
              <a:t> the brush border membrane.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300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162">
              <a:srgbClr val="CAE3B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6F25-7E39-4193-BE0C-4DAFA988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236" y="383886"/>
            <a:ext cx="10515600" cy="1325563"/>
          </a:xfrm>
          <a:gradFill>
            <a:gsLst>
              <a:gs pos="60162">
                <a:srgbClr val="CAE3B7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IN" dirty="0"/>
              <a:t>Ethical issues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D93B8B-C95C-4338-B79F-41661F603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901" y="365125"/>
            <a:ext cx="5726606" cy="62278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CFB10-F5EA-4A49-B944-3EDD6536D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19" y="2167762"/>
            <a:ext cx="5359864" cy="3571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1B25F-CEAA-4CC1-8868-748226373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4717">
            <a:off x="4391691" y="3298163"/>
            <a:ext cx="4184895" cy="235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9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E99FF6-9B87-4B62-9263-1DC5B51F3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97" y="76041"/>
            <a:ext cx="65341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73B7E5-6818-406A-949B-92809D35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</a:t>
            </a:r>
            <a:endParaRPr lang="en-IN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F9412-D41F-4439-80BC-8FD41C3C7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2" y="365125"/>
            <a:ext cx="5586412" cy="5219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7D9783C-7B18-4831-8268-837243AA0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974975"/>
            <a:ext cx="5450466" cy="3633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5A3A49-7D10-4258-98FB-7B340A318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693" y="4444896"/>
            <a:ext cx="5238370" cy="2126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71FEB6-8413-4B2E-85CA-811BA6BA6C5B}"/>
              </a:ext>
            </a:extLst>
          </p:cNvPr>
          <p:cNvSpPr/>
          <p:nvPr/>
        </p:nvSpPr>
        <p:spPr>
          <a:xfrm>
            <a:off x="2051463" y="2967335"/>
            <a:ext cx="80890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Controversies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183061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XOVTI">
  <a:themeElements>
    <a:clrScheme name="AnalogousFromDarkSeedLeftStep">
      <a:dk1>
        <a:srgbClr val="000000"/>
      </a:dk1>
      <a:lt1>
        <a:srgbClr val="FFFFFF"/>
      </a:lt1>
      <a:dk2>
        <a:srgbClr val="24413B"/>
      </a:dk2>
      <a:lt2>
        <a:srgbClr val="EEECF0"/>
      </a:lt2>
      <a:accent1>
        <a:srgbClr val="74AF45"/>
      </a:accent1>
      <a:accent2>
        <a:srgbClr val="9AA938"/>
      </a:accent2>
      <a:accent3>
        <a:srgbClr val="BD9D4A"/>
      </a:accent3>
      <a:accent4>
        <a:srgbClr val="B15F3B"/>
      </a:accent4>
      <a:accent5>
        <a:srgbClr val="C34D5A"/>
      </a:accent5>
      <a:accent6>
        <a:srgbClr val="B13B7A"/>
      </a:accent6>
      <a:hlink>
        <a:srgbClr val="CA6862"/>
      </a:hlink>
      <a:folHlink>
        <a:srgbClr val="878787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398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MinimalXOVTI</vt:lpstr>
      <vt:lpstr>GMP</vt:lpstr>
      <vt:lpstr>Overview</vt:lpstr>
      <vt:lpstr>PowerPoint Presentation</vt:lpstr>
      <vt:lpstr>Traits introduced by GM</vt:lpstr>
      <vt:lpstr>PowerPoint Presentation</vt:lpstr>
      <vt:lpstr>Case studies</vt:lpstr>
      <vt:lpstr>Bt cotton </vt:lpstr>
      <vt:lpstr>Ethical issues</vt:lpstr>
      <vt:lpstr>         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GMO</dc:title>
  <dc:creator>VARUSHA BHARDWAJ</dc:creator>
  <cp:lastModifiedBy>MANOJ BHARDWAJ</cp:lastModifiedBy>
  <cp:revision>19</cp:revision>
  <dcterms:created xsi:type="dcterms:W3CDTF">2020-09-12T12:25:53Z</dcterms:created>
  <dcterms:modified xsi:type="dcterms:W3CDTF">2020-09-14T10:57:54Z</dcterms:modified>
</cp:coreProperties>
</file>